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46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6199E18-DC3F-484C-ABE9-1F14E9644DAE}" type="datetimeFigureOut">
              <a:rPr lang="en-US" smtClean="0"/>
              <a:t>7/17/2012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71117333-C523-4B5F-B2B0-20F05745F4C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17333-C523-4B5F-B2B0-20F05745F4C8}"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17333-C523-4B5F-B2B0-20F05745F4C8}"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17333-C523-4B5F-B2B0-20F05745F4C8}"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17333-C523-4B5F-B2B0-20F05745F4C8}"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17333-C523-4B5F-B2B0-20F05745F4C8}"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17333-C523-4B5F-B2B0-20F05745F4C8}"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17333-C523-4B5F-B2B0-20F05745F4C8}" type="slidenum">
              <a:rPr lang="en-US" smtClean="0"/>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17333-C523-4B5F-B2B0-20F05745F4C8}"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17333-C523-4B5F-B2B0-20F05745F4C8}"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17333-C523-4B5F-B2B0-20F05745F4C8}"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17333-C523-4B5F-B2B0-20F05745F4C8}"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17333-C523-4B5F-B2B0-20F05745F4C8}"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17333-C523-4B5F-B2B0-20F05745F4C8}"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17333-C523-4B5F-B2B0-20F05745F4C8}"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117333-C523-4B5F-B2B0-20F05745F4C8}"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3CCB60C-76E9-4572-95AA-1C0EAED26771}" type="datetimeFigureOut">
              <a:rPr lang="en-US" smtClean="0"/>
              <a:t>7/17/2012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4E2EA3F-C76B-435D-A92B-DB950455753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CCB60C-76E9-4572-95AA-1C0EAED26771}" type="datetimeFigureOut">
              <a:rPr lang="en-US" smtClean="0"/>
              <a:t>7/17/2012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4E2EA3F-C76B-435D-A92B-DB95045575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CCB60C-76E9-4572-95AA-1C0EAED26771}" type="datetimeFigureOut">
              <a:rPr lang="en-US" smtClean="0"/>
              <a:t>7/17/2012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4E2EA3F-C76B-435D-A92B-DB95045575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CCB60C-76E9-4572-95AA-1C0EAED26771}" type="datetimeFigureOut">
              <a:rPr lang="en-US" smtClean="0"/>
              <a:t>7/17/2012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4E2EA3F-C76B-435D-A92B-DB950455753D}"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3CCB60C-76E9-4572-95AA-1C0EAED26771}" type="datetimeFigureOut">
              <a:rPr lang="en-US" smtClean="0"/>
              <a:t>7/17/2012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4E2EA3F-C76B-435D-A92B-DB950455753D}"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CCB60C-76E9-4572-95AA-1C0EAED26771}" type="datetimeFigureOut">
              <a:rPr lang="en-US" smtClean="0"/>
              <a:t>7/17/2012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4E2EA3F-C76B-435D-A92B-DB950455753D}"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CCB60C-76E9-4572-95AA-1C0EAED26771}" type="datetimeFigureOut">
              <a:rPr lang="en-US" smtClean="0"/>
              <a:t>7/17/2012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4E2EA3F-C76B-435D-A92B-DB95045575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3CCB60C-76E9-4572-95AA-1C0EAED26771}" type="datetimeFigureOut">
              <a:rPr lang="en-US" smtClean="0"/>
              <a:t>7/17/2012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4E2EA3F-C76B-435D-A92B-DB950455753D}"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3CCB60C-76E9-4572-95AA-1C0EAED26771}" type="datetimeFigureOut">
              <a:rPr lang="en-US" smtClean="0"/>
              <a:t>7/17/2012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4E2EA3F-C76B-435D-A92B-DB95045575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CCB60C-76E9-4572-95AA-1C0EAED26771}" type="datetimeFigureOut">
              <a:rPr lang="en-US" smtClean="0"/>
              <a:t>7/17/2012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4E2EA3F-C76B-435D-A92B-DB95045575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3CCB60C-76E9-4572-95AA-1C0EAED26771}" type="datetimeFigureOut">
              <a:rPr lang="en-US" smtClean="0"/>
              <a:t>7/17/2012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4E2EA3F-C76B-435D-A92B-DB950455753D}"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3CCB60C-76E9-4572-95AA-1C0EAED26771}" type="datetimeFigureOut">
              <a:rPr lang="en-US" smtClean="0"/>
              <a:t>7/17/2012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4E2EA3F-C76B-435D-A92B-DB95045575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shadetreeservice.net/"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alpha val="0"/>
          </a:srgbClr>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609600" y="457200"/>
            <a:ext cx="952500" cy="666750"/>
          </a:xfrm>
          <a:prstGeom prst="rect">
            <a:avLst/>
          </a:prstGeom>
          <a:noFill/>
        </p:spPr>
      </p:pic>
      <p:pic>
        <p:nvPicPr>
          <p:cNvPr id="12289" name="Picture 0" descr="PSW.Sign.jpg"/>
          <p:cNvPicPr>
            <a:picLocks noChangeAspect="1" noChangeArrowheads="1"/>
          </p:cNvPicPr>
          <p:nvPr/>
        </p:nvPicPr>
        <p:blipFill>
          <a:blip r:embed="rId4"/>
          <a:srcRect/>
          <a:stretch>
            <a:fillRect/>
          </a:stretch>
        </p:blipFill>
        <p:spPr bwMode="auto">
          <a:xfrm>
            <a:off x="609600" y="5105400"/>
            <a:ext cx="914400" cy="381000"/>
          </a:xfrm>
          <a:prstGeom prst="rect">
            <a:avLst/>
          </a:prstGeom>
          <a:noFill/>
        </p:spPr>
      </p:pic>
      <p:pic>
        <p:nvPicPr>
          <p:cNvPr id="12291" name="Picture 5" descr="SSI"/>
          <p:cNvPicPr>
            <a:picLocks noChangeAspect="1" noChangeArrowheads="1"/>
          </p:cNvPicPr>
          <p:nvPr/>
        </p:nvPicPr>
        <p:blipFill>
          <a:blip r:embed="rId5"/>
          <a:srcRect/>
          <a:stretch>
            <a:fillRect/>
          </a:stretch>
        </p:blipFill>
        <p:spPr bwMode="auto">
          <a:xfrm>
            <a:off x="6153150" y="390525"/>
            <a:ext cx="2076450" cy="600075"/>
          </a:xfrm>
          <a:prstGeom prst="rect">
            <a:avLst/>
          </a:prstGeom>
          <a:noFill/>
        </p:spPr>
      </p:pic>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34" charset="0"/>
                <a:ea typeface="Times New Roman" pitchFamily="18" charset="0"/>
                <a:cs typeface="Arial" pitchFamily="34" charset="0"/>
              </a:rPr>
              <a:t>		                                </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3" name="Rectangle 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4" name="Rectangle 6"/>
          <p:cNvSpPr>
            <a:spLocks noChangeArrowheads="1"/>
          </p:cNvSpPr>
          <p:nvPr/>
        </p:nvSpPr>
        <p:spPr bwMode="auto">
          <a:xfrm>
            <a:off x="533400" y="1143000"/>
            <a:ext cx="7924800" cy="41703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Marketing Statement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2012 STARS Awards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Category #34</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Best Addition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Residential construction is a dynamic unlike any other. There are a vast number of variables, details and required skills involved.  At ShadeTree Service, Inc., we’re in business because we love our work. We leave a tangible record of our effort on a daily basis and bring a smile to our customers.  The way we look at it, there’s no better profession.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a:t>
            </a:r>
            <a:r>
              <a:rPr kumimoji="0" lang="en-US" sz="1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Delong </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addition will remain one of our all-time favorites.   The aspects of this 360 sq. ft. addition allowed us, and at times forced us, to display our design and construction skills in a variety of ways.  Features include a sealed crawlspace, hardwood floors, custom stain-grade trim with built-in desks and shelves, casement windows, cedar siding and standing seam metal roofing.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One of the major obstacles from the start of this project was an incomplete architectural plan, to the extent that the installation of some windows which had been purchased had to be abandoned.  This in turn required that the entire layout of the remaining windows and the built-ins had to be recreated.  A rapidly fabricated foundation tie and a cantilevered floor system extensively blocked for hardwood floors were among the structural challenges encountered.  Because the home was originally built in the 1980’s, it was a difficult task to match windows, trim profiles and wood types to the existing.</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Through diligence and our 25 years of experience, we were able to complete the project while exceeding the customer’s expectations.  The result is a seamlessly integrated sunroom that has become the focal point of this home.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609600" y="5410200"/>
            <a:ext cx="67056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bmk="_MailAutoSig">
                <a:ln>
                  <a:noFill/>
                </a:ln>
                <a:solidFill>
                  <a:schemeClr val="tx1"/>
                </a:solidFill>
                <a:effectLst/>
                <a:latin typeface="Verdana" pitchFamily="34" charset="0"/>
                <a:ea typeface="Times New Roman" pitchFamily="18" charset="0"/>
                <a:cs typeface="Arial" pitchFamily="34" charset="0"/>
              </a:rPr>
              <a:t>Parke Wagner</a:t>
            </a:r>
            <a:endParaRPr kumimoji="0" lang="en-US" sz="900" b="0" i="0" u="none" strike="noStrike" cap="none" normalizeH="0" baseline="0" dirty="0" smtClean="0" bmk="_MailAutoSig">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bmk="_MailAutoSig">
                <a:ln>
                  <a:noFill/>
                </a:ln>
                <a:solidFill>
                  <a:schemeClr val="tx1"/>
                </a:solidFill>
                <a:effectLst/>
                <a:latin typeface="Verdana" pitchFamily="34" charset="0"/>
                <a:ea typeface="Times New Roman" pitchFamily="18" charset="0"/>
                <a:cs typeface="Arial" pitchFamily="34" charset="0"/>
              </a:rPr>
              <a:t>(919) 291-1987</a:t>
            </a:r>
            <a:endParaRPr kumimoji="0" lang="en-US" sz="900" b="0" i="0" u="none" strike="noStrike" cap="none" normalizeH="0" baseline="0" dirty="0" smtClean="0" bmk="_MailAutoSig">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bmk="_MailAutoSig">
                <a:ln>
                  <a:noFill/>
                </a:ln>
                <a:solidFill>
                  <a:schemeClr val="tx1"/>
                </a:solidFill>
                <a:effectLst/>
                <a:latin typeface="Verdana" pitchFamily="34" charset="0"/>
                <a:ea typeface="Times New Roman" pitchFamily="18" charset="0"/>
                <a:cs typeface="Arial" pitchFamily="34" charset="0"/>
                <a:hlinkClick r:id="rId6"/>
              </a:rPr>
              <a:t>www.shadetreeservice.net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de_1.jpg"/>
          <p:cNvPicPr>
            <a:picLocks noGrp="1" noChangeAspect="1"/>
          </p:cNvPicPr>
          <p:nvPr>
            <p:ph idx="1"/>
          </p:nvPr>
        </p:nvPicPr>
        <p:blipFill>
          <a:blip r:embed="rId3"/>
          <a:stretch>
            <a:fillRect/>
          </a:stretch>
        </p:blipFill>
        <p:spPr>
          <a:xfrm>
            <a:off x="736600" y="713232"/>
            <a:ext cx="7721600" cy="5154168"/>
          </a:xfrm>
        </p:spPr>
      </p:pic>
      <p:sp>
        <p:nvSpPr>
          <p:cNvPr id="2" name="Title 1"/>
          <p:cNvSpPr>
            <a:spLocks noGrp="1"/>
          </p:cNvSpPr>
          <p:nvPr>
            <p:ph type="title"/>
          </p:nvPr>
        </p:nvSpPr>
        <p:spPr>
          <a:xfrm>
            <a:off x="457200" y="228600"/>
            <a:ext cx="8229600" cy="609600"/>
          </a:xfrm>
        </p:spPr>
        <p:txBody>
          <a:bodyPr>
            <a:normAutofit/>
          </a:bodyPr>
          <a:lstStyle/>
          <a:p>
            <a:r>
              <a:rPr lang="en-US" sz="2400" dirty="0" smtClean="0"/>
              <a:t>Exterior</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de_1.jpg"/>
          <p:cNvPicPr>
            <a:picLocks noGrp="1" noChangeAspect="1"/>
          </p:cNvPicPr>
          <p:nvPr>
            <p:ph idx="1"/>
          </p:nvPr>
        </p:nvPicPr>
        <p:blipFill>
          <a:blip r:embed="rId3"/>
          <a:stretch>
            <a:fillRect/>
          </a:stretch>
        </p:blipFill>
        <p:spPr>
          <a:xfrm>
            <a:off x="711200" y="713232"/>
            <a:ext cx="7721600" cy="5154168"/>
          </a:xfrm>
        </p:spPr>
      </p:pic>
      <p:sp>
        <p:nvSpPr>
          <p:cNvPr id="2" name="Title 1"/>
          <p:cNvSpPr>
            <a:spLocks noGrp="1"/>
          </p:cNvSpPr>
          <p:nvPr>
            <p:ph type="title"/>
          </p:nvPr>
        </p:nvSpPr>
        <p:spPr>
          <a:xfrm>
            <a:off x="457200" y="228600"/>
            <a:ext cx="8229600" cy="609600"/>
          </a:xfrm>
        </p:spPr>
        <p:txBody>
          <a:bodyPr>
            <a:normAutofit/>
          </a:bodyPr>
          <a:lstStyle/>
          <a:p>
            <a:r>
              <a:rPr lang="en-US" sz="2400" dirty="0" smtClean="0"/>
              <a:t>Exterior</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de_1.jpg"/>
          <p:cNvPicPr>
            <a:picLocks noGrp="1" noChangeAspect="1"/>
          </p:cNvPicPr>
          <p:nvPr>
            <p:ph idx="1"/>
          </p:nvPr>
        </p:nvPicPr>
        <p:blipFill>
          <a:blip r:embed="rId3"/>
          <a:stretch>
            <a:fillRect/>
          </a:stretch>
        </p:blipFill>
        <p:spPr>
          <a:xfrm>
            <a:off x="711200" y="722884"/>
            <a:ext cx="7721600" cy="5144516"/>
          </a:xfrm>
        </p:spPr>
      </p:pic>
      <p:sp>
        <p:nvSpPr>
          <p:cNvPr id="2" name="Title 1"/>
          <p:cNvSpPr>
            <a:spLocks noGrp="1"/>
          </p:cNvSpPr>
          <p:nvPr>
            <p:ph type="title"/>
          </p:nvPr>
        </p:nvSpPr>
        <p:spPr>
          <a:xfrm>
            <a:off x="457200" y="228600"/>
            <a:ext cx="8229600" cy="609600"/>
          </a:xfrm>
        </p:spPr>
        <p:txBody>
          <a:bodyPr>
            <a:normAutofit/>
          </a:bodyPr>
          <a:lstStyle/>
          <a:p>
            <a:r>
              <a:rPr lang="en-US" sz="2400" dirty="0" smtClean="0"/>
              <a:t>Interior</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de_1.jpg"/>
          <p:cNvPicPr>
            <a:picLocks noGrp="1" noChangeAspect="1"/>
          </p:cNvPicPr>
          <p:nvPr>
            <p:ph idx="1"/>
          </p:nvPr>
        </p:nvPicPr>
        <p:blipFill>
          <a:blip r:embed="rId3"/>
          <a:stretch>
            <a:fillRect/>
          </a:stretch>
        </p:blipFill>
        <p:spPr>
          <a:xfrm>
            <a:off x="685800" y="762000"/>
            <a:ext cx="7662889" cy="5105400"/>
          </a:xfrm>
        </p:spPr>
      </p:pic>
      <p:sp>
        <p:nvSpPr>
          <p:cNvPr id="2" name="Title 1"/>
          <p:cNvSpPr>
            <a:spLocks noGrp="1"/>
          </p:cNvSpPr>
          <p:nvPr>
            <p:ph type="title"/>
          </p:nvPr>
        </p:nvSpPr>
        <p:spPr>
          <a:xfrm>
            <a:off x="457200" y="228600"/>
            <a:ext cx="8229600" cy="609600"/>
          </a:xfrm>
        </p:spPr>
        <p:txBody>
          <a:bodyPr>
            <a:normAutofit/>
          </a:bodyPr>
          <a:lstStyle/>
          <a:p>
            <a:r>
              <a:rPr lang="en-US" sz="2400" dirty="0" smtClean="0"/>
              <a:t>Interior</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de_1.jpg"/>
          <p:cNvPicPr>
            <a:picLocks noGrp="1" noChangeAspect="1"/>
          </p:cNvPicPr>
          <p:nvPr>
            <p:ph idx="1"/>
          </p:nvPr>
        </p:nvPicPr>
        <p:blipFill>
          <a:blip r:embed="rId3"/>
          <a:stretch>
            <a:fillRect/>
          </a:stretch>
        </p:blipFill>
        <p:spPr>
          <a:xfrm>
            <a:off x="1072350" y="838200"/>
            <a:ext cx="6700050" cy="4983162"/>
          </a:xfrm>
        </p:spPr>
      </p:pic>
      <p:sp>
        <p:nvSpPr>
          <p:cNvPr id="2" name="Title 1"/>
          <p:cNvSpPr>
            <a:spLocks noGrp="1"/>
          </p:cNvSpPr>
          <p:nvPr>
            <p:ph type="title"/>
          </p:nvPr>
        </p:nvSpPr>
        <p:spPr>
          <a:xfrm>
            <a:off x="457200" y="228600"/>
            <a:ext cx="8229600" cy="609600"/>
          </a:xfrm>
        </p:spPr>
        <p:txBody>
          <a:bodyPr>
            <a:normAutofit/>
          </a:bodyPr>
          <a:lstStyle/>
          <a:p>
            <a:r>
              <a:rPr lang="en-US" sz="2400" dirty="0" smtClean="0"/>
              <a:t>Interior</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de_1.jpg"/>
          <p:cNvPicPr>
            <a:picLocks noGrp="1" noChangeAspect="1"/>
          </p:cNvPicPr>
          <p:nvPr>
            <p:ph idx="1"/>
          </p:nvPr>
        </p:nvPicPr>
        <p:blipFill>
          <a:blip r:embed="rId3"/>
          <a:stretch>
            <a:fillRect/>
          </a:stretch>
        </p:blipFill>
        <p:spPr>
          <a:xfrm>
            <a:off x="838200" y="762000"/>
            <a:ext cx="7548518" cy="5029200"/>
          </a:xfrm>
        </p:spPr>
      </p:pic>
      <p:sp>
        <p:nvSpPr>
          <p:cNvPr id="2" name="Title 1"/>
          <p:cNvSpPr>
            <a:spLocks noGrp="1"/>
          </p:cNvSpPr>
          <p:nvPr>
            <p:ph type="title"/>
          </p:nvPr>
        </p:nvSpPr>
        <p:spPr>
          <a:xfrm>
            <a:off x="457200" y="228600"/>
            <a:ext cx="8229600" cy="609600"/>
          </a:xfrm>
        </p:spPr>
        <p:txBody>
          <a:bodyPr>
            <a:normAutofit/>
          </a:bodyPr>
          <a:lstStyle/>
          <a:p>
            <a:r>
              <a:rPr lang="en-US" sz="2400" dirty="0" smtClean="0"/>
              <a:t>Interior</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Before_1.jpg"/>
          <p:cNvPicPr>
            <a:picLocks noGrp="1" noChangeAspect="1"/>
          </p:cNvPicPr>
          <p:nvPr>
            <p:ph idx="1"/>
          </p:nvPr>
        </p:nvPicPr>
        <p:blipFill>
          <a:blip r:embed="rId3"/>
          <a:stretch>
            <a:fillRect/>
          </a:stretch>
        </p:blipFill>
        <p:spPr>
          <a:xfrm>
            <a:off x="1291166" y="838200"/>
            <a:ext cx="6709834" cy="5032375"/>
          </a:xfrm>
        </p:spPr>
      </p:pic>
      <p:sp>
        <p:nvSpPr>
          <p:cNvPr id="7" name="Title 6"/>
          <p:cNvSpPr>
            <a:spLocks noGrp="1"/>
          </p:cNvSpPr>
          <p:nvPr>
            <p:ph type="title"/>
          </p:nvPr>
        </p:nvSpPr>
        <p:spPr>
          <a:xfrm>
            <a:off x="457200" y="274638"/>
            <a:ext cx="8229600" cy="639762"/>
          </a:xfrm>
        </p:spPr>
        <p:txBody>
          <a:bodyPr>
            <a:normAutofit/>
          </a:bodyPr>
          <a:lstStyle/>
          <a:p>
            <a:r>
              <a:rPr lang="en-US" sz="2400" dirty="0" smtClean="0"/>
              <a:t>Before</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fore_2.jpg"/>
          <p:cNvPicPr>
            <a:picLocks noGrp="1" noChangeAspect="1"/>
          </p:cNvPicPr>
          <p:nvPr>
            <p:ph idx="1"/>
          </p:nvPr>
        </p:nvPicPr>
        <p:blipFill>
          <a:blip r:embed="rId3"/>
          <a:stretch>
            <a:fillRect/>
          </a:stretch>
        </p:blipFill>
        <p:spPr>
          <a:xfrm>
            <a:off x="1214966" y="911225"/>
            <a:ext cx="6709834" cy="5032375"/>
          </a:xfrm>
        </p:spPr>
      </p:pic>
      <p:sp>
        <p:nvSpPr>
          <p:cNvPr id="2" name="Title 1"/>
          <p:cNvSpPr>
            <a:spLocks noGrp="1"/>
          </p:cNvSpPr>
          <p:nvPr>
            <p:ph type="title"/>
          </p:nvPr>
        </p:nvSpPr>
        <p:spPr>
          <a:xfrm>
            <a:off x="457200" y="152400"/>
            <a:ext cx="1524000" cy="868362"/>
          </a:xfrm>
        </p:spPr>
        <p:txBody>
          <a:bodyPr>
            <a:normAutofit/>
          </a:bodyPr>
          <a:lstStyle/>
          <a:p>
            <a:r>
              <a:rPr lang="en-US" sz="2400" dirty="0" smtClean="0"/>
              <a:t>Before</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undation_1.jpg"/>
          <p:cNvPicPr>
            <a:picLocks noGrp="1" noChangeAspect="1"/>
          </p:cNvPicPr>
          <p:nvPr>
            <p:ph idx="1"/>
          </p:nvPr>
        </p:nvPicPr>
        <p:blipFill>
          <a:blip r:embed="rId3"/>
          <a:stretch>
            <a:fillRect/>
          </a:stretch>
        </p:blipFill>
        <p:spPr>
          <a:xfrm>
            <a:off x="1109133" y="762000"/>
            <a:ext cx="6891867" cy="5168900"/>
          </a:xfrm>
        </p:spPr>
      </p:pic>
      <p:sp>
        <p:nvSpPr>
          <p:cNvPr id="2" name="Title 1"/>
          <p:cNvSpPr>
            <a:spLocks noGrp="1"/>
          </p:cNvSpPr>
          <p:nvPr>
            <p:ph type="title"/>
          </p:nvPr>
        </p:nvSpPr>
        <p:spPr>
          <a:xfrm>
            <a:off x="457200" y="76200"/>
            <a:ext cx="8229600" cy="792162"/>
          </a:xfrm>
        </p:spPr>
        <p:txBody>
          <a:bodyPr>
            <a:normAutofit/>
          </a:bodyPr>
          <a:lstStyle/>
          <a:p>
            <a:r>
              <a:rPr lang="en-US" sz="2400" dirty="0" smtClean="0"/>
              <a:t>Foundation</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undation_2.jpg"/>
          <p:cNvPicPr>
            <a:picLocks noGrp="1" noChangeAspect="1"/>
          </p:cNvPicPr>
          <p:nvPr>
            <p:ph idx="1"/>
          </p:nvPr>
        </p:nvPicPr>
        <p:blipFill>
          <a:blip r:embed="rId3"/>
          <a:stretch>
            <a:fillRect/>
          </a:stretch>
        </p:blipFill>
        <p:spPr>
          <a:xfrm>
            <a:off x="1219200" y="685800"/>
            <a:ext cx="7010400" cy="5257800"/>
          </a:xfrm>
        </p:spPr>
      </p:pic>
      <p:sp>
        <p:nvSpPr>
          <p:cNvPr id="2" name="Title 1"/>
          <p:cNvSpPr>
            <a:spLocks noGrp="1"/>
          </p:cNvSpPr>
          <p:nvPr>
            <p:ph type="title"/>
          </p:nvPr>
        </p:nvSpPr>
        <p:spPr>
          <a:xfrm>
            <a:off x="457200" y="76200"/>
            <a:ext cx="1905000" cy="792162"/>
          </a:xfrm>
        </p:spPr>
        <p:txBody>
          <a:bodyPr>
            <a:normAutofit/>
          </a:bodyPr>
          <a:lstStyle/>
          <a:p>
            <a:r>
              <a:rPr lang="en-US" sz="2400" dirty="0" smtClean="0"/>
              <a:t>Foundation</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rame_1.JPG"/>
          <p:cNvPicPr>
            <a:picLocks noGrp="1" noChangeAspect="1"/>
          </p:cNvPicPr>
          <p:nvPr>
            <p:ph idx="1"/>
          </p:nvPr>
        </p:nvPicPr>
        <p:blipFill>
          <a:blip r:embed="rId3"/>
          <a:stretch>
            <a:fillRect/>
          </a:stretch>
        </p:blipFill>
        <p:spPr>
          <a:xfrm>
            <a:off x="1219200" y="762000"/>
            <a:ext cx="6781800" cy="5181600"/>
          </a:xfrm>
        </p:spPr>
      </p:pic>
      <p:sp>
        <p:nvSpPr>
          <p:cNvPr id="2" name="Title 1"/>
          <p:cNvSpPr>
            <a:spLocks noGrp="1"/>
          </p:cNvSpPr>
          <p:nvPr>
            <p:ph type="title"/>
          </p:nvPr>
        </p:nvSpPr>
        <p:spPr>
          <a:xfrm>
            <a:off x="457200" y="152400"/>
            <a:ext cx="6705600" cy="533400"/>
          </a:xfrm>
        </p:spPr>
        <p:txBody>
          <a:bodyPr>
            <a:normAutofit/>
          </a:bodyPr>
          <a:lstStyle/>
          <a:p>
            <a:r>
              <a:rPr lang="en-US" sz="2400" dirty="0" smtClean="0"/>
              <a:t>Floor Framing</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de_1.jpg"/>
          <p:cNvPicPr>
            <a:picLocks noGrp="1" noChangeAspect="1"/>
          </p:cNvPicPr>
          <p:nvPr>
            <p:ph idx="1"/>
          </p:nvPr>
        </p:nvPicPr>
        <p:blipFill>
          <a:blip r:embed="rId3"/>
          <a:stretch>
            <a:fillRect/>
          </a:stretch>
        </p:blipFill>
        <p:spPr>
          <a:xfrm>
            <a:off x="1066800" y="762000"/>
            <a:ext cx="6832600" cy="5124450"/>
          </a:xfrm>
        </p:spPr>
      </p:pic>
      <p:sp>
        <p:nvSpPr>
          <p:cNvPr id="2" name="Title 1"/>
          <p:cNvSpPr>
            <a:spLocks noGrp="1"/>
          </p:cNvSpPr>
          <p:nvPr>
            <p:ph type="title"/>
          </p:nvPr>
        </p:nvSpPr>
        <p:spPr>
          <a:xfrm>
            <a:off x="457200" y="228600"/>
            <a:ext cx="8229600" cy="609600"/>
          </a:xfrm>
        </p:spPr>
        <p:txBody>
          <a:bodyPr>
            <a:normAutofit/>
          </a:bodyPr>
          <a:lstStyle/>
          <a:p>
            <a:r>
              <a:rPr lang="en-US" sz="2400" dirty="0" smtClean="0"/>
              <a:t>Siding</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de_1.jpg"/>
          <p:cNvPicPr>
            <a:picLocks noGrp="1" noChangeAspect="1"/>
          </p:cNvPicPr>
          <p:nvPr>
            <p:ph idx="1"/>
          </p:nvPr>
        </p:nvPicPr>
        <p:blipFill>
          <a:blip r:embed="rId3"/>
          <a:stretch>
            <a:fillRect/>
          </a:stretch>
        </p:blipFill>
        <p:spPr>
          <a:xfrm>
            <a:off x="838200" y="685800"/>
            <a:ext cx="7442200" cy="5116513"/>
          </a:xfrm>
        </p:spPr>
      </p:pic>
      <p:sp>
        <p:nvSpPr>
          <p:cNvPr id="2" name="Title 1"/>
          <p:cNvSpPr>
            <a:spLocks noGrp="1"/>
          </p:cNvSpPr>
          <p:nvPr>
            <p:ph type="title"/>
          </p:nvPr>
        </p:nvSpPr>
        <p:spPr>
          <a:xfrm>
            <a:off x="457200" y="228600"/>
            <a:ext cx="8229600" cy="609600"/>
          </a:xfrm>
        </p:spPr>
        <p:txBody>
          <a:bodyPr>
            <a:normAutofit/>
          </a:bodyPr>
          <a:lstStyle/>
          <a:p>
            <a:r>
              <a:rPr lang="en-US" sz="2400" dirty="0" smtClean="0"/>
              <a:t>Exterior</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de_1.jpg"/>
          <p:cNvPicPr>
            <a:picLocks noGrp="1" noChangeAspect="1"/>
          </p:cNvPicPr>
          <p:nvPr>
            <p:ph idx="1"/>
          </p:nvPr>
        </p:nvPicPr>
        <p:blipFill>
          <a:blip r:embed="rId3"/>
          <a:stretch>
            <a:fillRect/>
          </a:stretch>
        </p:blipFill>
        <p:spPr>
          <a:xfrm>
            <a:off x="711200" y="713232"/>
            <a:ext cx="7721600" cy="5154168"/>
          </a:xfrm>
        </p:spPr>
      </p:pic>
      <p:sp>
        <p:nvSpPr>
          <p:cNvPr id="2" name="Title 1"/>
          <p:cNvSpPr>
            <a:spLocks noGrp="1"/>
          </p:cNvSpPr>
          <p:nvPr>
            <p:ph type="title"/>
          </p:nvPr>
        </p:nvSpPr>
        <p:spPr>
          <a:xfrm>
            <a:off x="457200" y="228600"/>
            <a:ext cx="8229600" cy="609600"/>
          </a:xfrm>
        </p:spPr>
        <p:txBody>
          <a:bodyPr>
            <a:normAutofit/>
          </a:bodyPr>
          <a:lstStyle/>
          <a:p>
            <a:r>
              <a:rPr lang="en-US" sz="2400" dirty="0" smtClean="0"/>
              <a:t>Exterior</a:t>
            </a: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rgbClr val="000000"/>
      </a:dk1>
      <a:lt1>
        <a:srgbClr val="7F7F7F"/>
      </a:lt1>
      <a:dk2>
        <a:srgbClr val="000000"/>
      </a:dk2>
      <a:lt2>
        <a:srgbClr val="336600"/>
      </a:lt2>
      <a:accent1>
        <a:srgbClr val="63242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87</TotalTime>
  <Words>105</Words>
  <Application>Microsoft Office PowerPoint</Application>
  <PresentationFormat>On-screen Show (4:3)</PresentationFormat>
  <Paragraphs>45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Slide 1</vt:lpstr>
      <vt:lpstr>Before</vt:lpstr>
      <vt:lpstr>Before</vt:lpstr>
      <vt:lpstr>Foundation</vt:lpstr>
      <vt:lpstr>Foundation</vt:lpstr>
      <vt:lpstr>Floor Framing</vt:lpstr>
      <vt:lpstr>Siding</vt:lpstr>
      <vt:lpstr>Exterior</vt:lpstr>
      <vt:lpstr>Exterior</vt:lpstr>
      <vt:lpstr>Exterior</vt:lpstr>
      <vt:lpstr>Exterior</vt:lpstr>
      <vt:lpstr>Interior</vt:lpstr>
      <vt:lpstr>Interior</vt:lpstr>
      <vt:lpstr>Interior</vt:lpstr>
      <vt:lpstr>Interior</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13</cp:revision>
  <dcterms:created xsi:type="dcterms:W3CDTF">2012-07-17T17:43:45Z</dcterms:created>
  <dcterms:modified xsi:type="dcterms:W3CDTF">2012-07-17T19:11:21Z</dcterms:modified>
</cp:coreProperties>
</file>